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77" d="100"/>
          <a:sy n="77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0996" cy="836762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4212" y="1897811"/>
            <a:ext cx="10081554" cy="3893389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s-CL" sz="3600" b="1" dirty="0">
                <a:solidFill>
                  <a:srgbClr val="FFFF00"/>
                </a:solidFill>
              </a:rPr>
              <a:t> </a:t>
            </a:r>
            <a:r>
              <a:rPr lang="es-CL" sz="3600" b="1" dirty="0" smtClean="0">
                <a:solidFill>
                  <a:srgbClr val="FFC000"/>
                </a:solidFill>
              </a:rPr>
              <a:t>SE INFORMA </a:t>
            </a:r>
            <a:r>
              <a:rPr lang="es-CL" sz="3600" b="1" smtClean="0">
                <a:solidFill>
                  <a:srgbClr val="FFC000"/>
                </a:solidFill>
              </a:rPr>
              <a:t>INICIO DE PROCESO DE  </a:t>
            </a:r>
            <a:r>
              <a:rPr lang="es-CL" sz="3600" b="1" dirty="0" smtClean="0">
                <a:solidFill>
                  <a:srgbClr val="FFC000"/>
                </a:solidFill>
              </a:rPr>
              <a:t>POSTULACIÓN Y RENOVACIÓN A BECAS DE MANTENCIÓN  JUNAEB </a:t>
            </a:r>
            <a:endParaRPr lang="es-CL" sz="3600" b="1" dirty="0">
              <a:solidFill>
                <a:srgbClr val="FFC000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5766" y="0"/>
            <a:ext cx="1426234" cy="836762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2323382" y="19043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dirty="0"/>
              <a:t>ILUSTRE MUNICIPALIDAD DE LOS ANDES</a:t>
            </a:r>
          </a:p>
          <a:p>
            <a:pPr algn="ctr"/>
            <a:r>
              <a:rPr lang="es-ES" dirty="0"/>
              <a:t>DEPARTAMENTO EDUCACIÓN</a:t>
            </a:r>
          </a:p>
        </p:txBody>
      </p:sp>
    </p:spTree>
    <p:extLst>
      <p:ext uri="{BB962C8B-B14F-4D97-AF65-F5344CB8AC3E}">
        <p14:creationId xmlns:p14="http://schemas.microsoft.com/office/powerpoint/2010/main" val="2552790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0996" cy="836762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4212" y="1414733"/>
            <a:ext cx="10081554" cy="4376468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50000"/>
              </a:lnSpc>
            </a:pPr>
            <a:r>
              <a:rPr lang="es-CL" sz="3200" b="1" dirty="0" smtClean="0">
                <a:solidFill>
                  <a:srgbClr val="FFC000"/>
                </a:solidFill>
              </a:rPr>
              <a:t>¿ </a:t>
            </a:r>
            <a:r>
              <a:rPr lang="es-CL" sz="3200" b="1" dirty="0">
                <a:solidFill>
                  <a:srgbClr val="FFC000"/>
                </a:solidFill>
              </a:rPr>
              <a:t> </a:t>
            </a:r>
            <a:r>
              <a:rPr lang="es-CL" sz="3200" b="1" dirty="0" smtClean="0">
                <a:solidFill>
                  <a:srgbClr val="FFC000"/>
                </a:solidFill>
              </a:rPr>
              <a:t>QUE BECAS PUEDO POSTULAR O RENOVAR  ?</a:t>
            </a:r>
          </a:p>
          <a:p>
            <a:pPr>
              <a:lnSpc>
                <a:spcPct val="150000"/>
              </a:lnSpc>
            </a:pPr>
            <a:r>
              <a:rPr lang="es-CL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1.- BECA PRESIDENTE DE LA REPÚBLICA</a:t>
            </a:r>
          </a:p>
          <a:p>
            <a:pPr>
              <a:lnSpc>
                <a:spcPct val="150000"/>
              </a:lnSpc>
            </a:pPr>
            <a:r>
              <a:rPr lang="es-CL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2.- BECA INDÍGENA</a:t>
            </a:r>
          </a:p>
          <a:p>
            <a:pPr>
              <a:lnSpc>
                <a:spcPct val="150000"/>
              </a:lnSpc>
            </a:pPr>
            <a:r>
              <a:rPr lang="es-CL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3.- BECA TÉCNICO PROFESIONAL </a:t>
            </a:r>
          </a:p>
          <a:p>
            <a:pPr>
              <a:lnSpc>
                <a:spcPct val="150000"/>
              </a:lnSpc>
            </a:pPr>
            <a:r>
              <a:rPr lang="es-CL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4.- BECA BARE ( SOLO RENOVANTES )</a:t>
            </a:r>
            <a:endParaRPr lang="es-CL" sz="3200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5766" y="0"/>
            <a:ext cx="1426234" cy="836762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2323382" y="19043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dirty="0"/>
              <a:t>ILUSTRE MUNICIPALIDAD DE LOS ANDES</a:t>
            </a:r>
          </a:p>
          <a:p>
            <a:pPr algn="ctr"/>
            <a:r>
              <a:rPr lang="es-ES" dirty="0"/>
              <a:t>DEPARTAMENTO EDUCACIÓN</a:t>
            </a:r>
          </a:p>
        </p:txBody>
      </p:sp>
    </p:spTree>
    <p:extLst>
      <p:ext uri="{BB962C8B-B14F-4D97-AF65-F5344CB8AC3E}">
        <p14:creationId xmlns:p14="http://schemas.microsoft.com/office/powerpoint/2010/main" val="2178148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0996" cy="836762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4212" y="1414733"/>
            <a:ext cx="10081554" cy="4376468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s-CL" sz="3200" b="1" dirty="0" smtClean="0">
                <a:solidFill>
                  <a:srgbClr val="FFC000"/>
                </a:solidFill>
              </a:rPr>
              <a:t>BECA PRESIDENTE DE LA REPÚBLICA</a:t>
            </a:r>
            <a:endParaRPr lang="es-CL" sz="3200" b="1" dirty="0">
              <a:solidFill>
                <a:srgbClr val="FFC000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5766" y="0"/>
            <a:ext cx="1426234" cy="836762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2323382" y="19043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dirty="0"/>
              <a:t>ILUSTRE MUNICIPALIDAD DE LOS ANDES</a:t>
            </a:r>
          </a:p>
          <a:p>
            <a:pPr algn="ctr"/>
            <a:r>
              <a:rPr lang="es-ES" dirty="0"/>
              <a:t>DEPARTAMENTO EDUCACIÓN</a:t>
            </a: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347912"/>
              </p:ext>
            </p:extLst>
          </p:nvPr>
        </p:nvGraphicFramePr>
        <p:xfrm>
          <a:off x="951782" y="2531212"/>
          <a:ext cx="10469592" cy="34986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695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9865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dirty="0" smtClean="0"/>
                        <a:t>Es un aporte de libre disposición, equivalente a 6.2 UTM (valor referencial anual), que se paga hasta en 10 cuotas al año .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endParaRPr lang="es-ES" dirty="0" smtClean="0"/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dirty="0" smtClean="0"/>
                        <a:t>REQUISITOS:</a:t>
                      </a:r>
                    </a:p>
                    <a:p>
                      <a:pPr marL="285750" indent="-285750" algn="just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s-ES" dirty="0" smtClean="0"/>
                        <a:t>Dirigido a estudiantes de 1° a 4° medio</a:t>
                      </a:r>
                    </a:p>
                    <a:p>
                      <a:pPr marL="285750" indent="-285750" algn="just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s-ES" dirty="0" smtClean="0"/>
                        <a:t>Promedio de nota 6.0 como mínimo </a:t>
                      </a:r>
                    </a:p>
                    <a:p>
                      <a:pPr marL="285750" indent="-285750" algn="just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s-ES" dirty="0" smtClean="0"/>
                        <a:t>Contar</a:t>
                      </a:r>
                      <a:r>
                        <a:rPr lang="es-ES" baseline="0" dirty="0" smtClean="0"/>
                        <a:t> con t</a:t>
                      </a:r>
                      <a:r>
                        <a:rPr lang="es-ES" dirty="0" smtClean="0"/>
                        <a:t>ramo del Registro Social de Hogares hasta el 40%.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403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0996" cy="836762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4212" y="1414733"/>
            <a:ext cx="10081554" cy="4376468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s-CL" sz="3200" b="1" dirty="0" smtClean="0">
                <a:solidFill>
                  <a:srgbClr val="FFC000"/>
                </a:solidFill>
              </a:rPr>
              <a:t>BECA INDÍGENA </a:t>
            </a:r>
            <a:endParaRPr lang="es-CL" sz="3200" b="1" dirty="0">
              <a:solidFill>
                <a:srgbClr val="FFC000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5766" y="0"/>
            <a:ext cx="1426234" cy="836762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2323382" y="19043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dirty="0"/>
              <a:t>ILUSTRE MUNICIPALIDAD DE LOS ANDES</a:t>
            </a:r>
          </a:p>
          <a:p>
            <a:pPr algn="ctr"/>
            <a:r>
              <a:rPr lang="es-ES" dirty="0"/>
              <a:t>DEPARTAMENTO EDUCACIÓN</a:t>
            </a: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7050731"/>
              </p:ext>
            </p:extLst>
          </p:nvPr>
        </p:nvGraphicFramePr>
        <p:xfrm>
          <a:off x="951782" y="2531212"/>
          <a:ext cx="10469592" cy="41532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695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9865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dirty="0" smtClean="0"/>
                        <a:t>Es un aporte de $208.280 (monto referencial anual 2022) de libre disposición o uso. Se paga en dos cuotas al año.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dirty="0" smtClean="0"/>
                        <a:t>REQUISITOS: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dirty="0" smtClean="0"/>
                        <a:t>Ser de origen indígena, acreditado por la Corporación Nacional de Desarrollo Indígena, </a:t>
                      </a:r>
                      <a:r>
                        <a:rPr lang="es-ES" dirty="0" err="1" smtClean="0"/>
                        <a:t>Conadi</a:t>
                      </a:r>
                      <a:r>
                        <a:rPr lang="es-ES" dirty="0" smtClean="0"/>
                        <a:t>.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dirty="0" smtClean="0"/>
                        <a:t>Ser promovido con promedio mínimo de 5.0.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dirty="0" smtClean="0"/>
                        <a:t>Contar con tramo del Registro Social de Hogares hasta el 60%.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dirty="0" smtClean="0"/>
                        <a:t>Ser estudiante de establecimientos educacionales subvencionados por el Ministerio de Educación, </a:t>
                      </a:r>
                      <a:r>
                        <a:rPr lang="es-ES" dirty="0" err="1" smtClean="0"/>
                        <a:t>Mineduc</a:t>
                      </a:r>
                      <a:r>
                        <a:rPr lang="es-ES" dirty="0" smtClean="0"/>
                        <a:t>.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endParaRPr lang="es-E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27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0996" cy="836762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4212" y="1414733"/>
            <a:ext cx="10081554" cy="4376468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s-CL" sz="3200" b="1" dirty="0" smtClean="0">
                <a:solidFill>
                  <a:srgbClr val="FFC000"/>
                </a:solidFill>
              </a:rPr>
              <a:t>BECA TÉCNICO PROFESIONAL </a:t>
            </a:r>
            <a:endParaRPr lang="es-CL" sz="3200" b="1" dirty="0">
              <a:solidFill>
                <a:srgbClr val="FFC000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5766" y="0"/>
            <a:ext cx="1426234" cy="836762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2323382" y="19043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dirty="0"/>
              <a:t>ILUSTRE MUNICIPALIDAD DE LOS ANDES</a:t>
            </a:r>
          </a:p>
          <a:p>
            <a:pPr algn="ctr"/>
            <a:r>
              <a:rPr lang="es-ES" dirty="0"/>
              <a:t>DEPARTAMENTO EDUCACIÓN</a:t>
            </a: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7425898"/>
              </p:ext>
            </p:extLst>
          </p:nvPr>
        </p:nvGraphicFramePr>
        <p:xfrm>
          <a:off x="396815" y="2208362"/>
          <a:ext cx="11447253" cy="4537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472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3749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dirty="0" smtClean="0"/>
                        <a:t>Es un aporte de $65.000 (monto referencial anual) de libre disposición o uso, pagado en 1 cuota.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mtClean="0"/>
                        <a:t>REQUISITOS</a:t>
                      </a:r>
                      <a:r>
                        <a:rPr lang="es-ES" dirty="0" smtClean="0"/>
                        <a:t>: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endParaRPr lang="es-ES" dirty="0" smtClean="0"/>
                    </a:p>
                    <a:p>
                      <a:pPr marL="285750" indent="-285750" algn="just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s-ES" smtClean="0"/>
                        <a:t>Ser estudiante o egresado de un establecimiento educacional de Enseñanza Media Técnico Profesional.</a:t>
                      </a:r>
                    </a:p>
                    <a:p>
                      <a:pPr marL="285750" indent="-285750" algn="just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s-ES" smtClean="0"/>
                        <a:t>Realizar o iniciar la Práctica Profesional durante el año en curso.</a:t>
                      </a:r>
                    </a:p>
                    <a:p>
                      <a:pPr marL="285750" indent="-285750" algn="just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s-ES" smtClean="0"/>
                        <a:t>Postulan estudiantes que comiencen su práctica el año 2022 y continúen con el proceso durante el año 2023, o que la comiencen y la realicen durante el 2023.</a:t>
                      </a:r>
                    </a:p>
                    <a:p>
                      <a:pPr marL="285750" indent="-285750" algn="just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s-ES" smtClean="0"/>
                        <a:t>Presentar un informe de práctica del establecimiento educacional (completar Anexo N° 10).</a:t>
                      </a:r>
                    </a:p>
                    <a:p>
                      <a:pPr marL="285750" indent="-285750" algn="just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s-ES" smtClean="0"/>
                        <a:t>No haber sido beneficiario de la bonificación en años anteriores.</a:t>
                      </a:r>
                      <a:endParaRPr lang="es-E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057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0996" cy="836762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4212" y="1414733"/>
            <a:ext cx="10081554" cy="4376468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s-CL" sz="3200" b="1" dirty="0" smtClean="0">
                <a:solidFill>
                  <a:srgbClr val="FFC000"/>
                </a:solidFill>
              </a:rPr>
              <a:t>BECA BARE ( SOLO RENOVANTES)</a:t>
            </a:r>
            <a:endParaRPr lang="es-CL" sz="3200" b="1" dirty="0">
              <a:solidFill>
                <a:srgbClr val="FFC000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5766" y="0"/>
            <a:ext cx="1426234" cy="836762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2323382" y="19043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dirty="0"/>
              <a:t>ILUSTRE MUNICIPALIDAD DE LOS ANDES</a:t>
            </a:r>
          </a:p>
          <a:p>
            <a:pPr algn="ctr"/>
            <a:r>
              <a:rPr lang="es-ES" dirty="0"/>
              <a:t>DEPARTAMENTO EDUCACIÓN</a:t>
            </a: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1412400"/>
              </p:ext>
            </p:extLst>
          </p:nvPr>
        </p:nvGraphicFramePr>
        <p:xfrm>
          <a:off x="396815" y="2208362"/>
          <a:ext cx="11447253" cy="4537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472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3749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dirty="0" smtClean="0"/>
                        <a:t>Es un aporte monetario de libre disposición o uso, equivalente a $206.740 (valor referencial anual), pagado hasta en 4 cuotas al año. Tiene el objetivo de favorecer la permanencia de los estudiantes de Educación Media.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endParaRPr lang="es-ES" dirty="0" smtClean="0"/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dirty="0" smtClean="0"/>
                        <a:t>REQUISITOS:</a:t>
                      </a:r>
                    </a:p>
                    <a:p>
                      <a:pPr marL="285750" indent="-285750" algn="just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s-ES" dirty="0" smtClean="0"/>
                        <a:t> Ser Calificados de altamente vulnerables por condición de madres, padres, embarazadas.</a:t>
                      </a:r>
                    </a:p>
                    <a:p>
                      <a:pPr marL="285750" indent="-285750" algn="just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s-ES" dirty="0" smtClean="0"/>
                        <a:t>Participantes del Programa Chile Seguridades y Oportunidades.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796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0996" cy="836762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4212" y="1414733"/>
            <a:ext cx="10081554" cy="4376468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s-CL" sz="3200" b="1" dirty="0" smtClean="0">
                <a:solidFill>
                  <a:srgbClr val="FFC000"/>
                </a:solidFill>
              </a:rPr>
              <a:t>¿ DÓNDE Y CUÁNDO POSTULAR?</a:t>
            </a:r>
            <a:endParaRPr lang="es-CL" sz="3200" b="1" dirty="0">
              <a:solidFill>
                <a:srgbClr val="FFC000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5766" y="0"/>
            <a:ext cx="1426234" cy="836762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2323382" y="19043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dirty="0"/>
              <a:t>ILUSTRE MUNICIPALIDAD DE LOS ANDES</a:t>
            </a:r>
          </a:p>
          <a:p>
            <a:pPr algn="ctr"/>
            <a:r>
              <a:rPr lang="es-ES" dirty="0"/>
              <a:t>DEPARTAMENTO EDUCACIÓN</a:t>
            </a: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534128"/>
              </p:ext>
            </p:extLst>
          </p:nvPr>
        </p:nvGraphicFramePr>
        <p:xfrm>
          <a:off x="396815" y="2208362"/>
          <a:ext cx="11447253" cy="4537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472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3749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dirty="0" smtClean="0"/>
                        <a:t>Puedes postular directamente en :www.portalbecas.cl o bien </a:t>
                      </a:r>
                      <a:r>
                        <a:rPr lang="es-ES" dirty="0" smtClean="0">
                          <a:solidFill>
                            <a:srgbClr val="FFFF00"/>
                          </a:solidFill>
                        </a:rPr>
                        <a:t>acercarte al DAEM</a:t>
                      </a:r>
                      <a:r>
                        <a:rPr lang="es-ES" dirty="0" smtClean="0"/>
                        <a:t>,</a:t>
                      </a:r>
                      <a:r>
                        <a:rPr lang="es-ES" baseline="0" dirty="0" smtClean="0"/>
                        <a:t> ubicado en  Avenida Chacabuco 198  en los siguientes horarios: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endParaRPr lang="es-ES" baseline="0" dirty="0" smtClean="0">
                        <a:solidFill>
                          <a:srgbClr val="FFFF00"/>
                        </a:solidFill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baseline="0" dirty="0" smtClean="0">
                          <a:solidFill>
                            <a:srgbClr val="FFFF00"/>
                          </a:solidFill>
                        </a:rPr>
                        <a:t>Lunes a Jueves: 08:15 a 16:30 </a:t>
                      </a:r>
                      <a:r>
                        <a:rPr lang="es-ES" baseline="0" dirty="0" err="1" smtClean="0">
                          <a:solidFill>
                            <a:srgbClr val="FFFF00"/>
                          </a:solidFill>
                        </a:rPr>
                        <a:t>hrs</a:t>
                      </a:r>
                      <a:r>
                        <a:rPr lang="es-ES" baseline="0" dirty="0" smtClean="0">
                          <a:solidFill>
                            <a:srgbClr val="FFFF00"/>
                          </a:solidFill>
                        </a:rPr>
                        <a:t> 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baseline="0" dirty="0" smtClean="0">
                          <a:solidFill>
                            <a:srgbClr val="FFFF00"/>
                          </a:solidFill>
                        </a:rPr>
                        <a:t>Viernes: 08:15  a 16:00 </a:t>
                      </a:r>
                      <a:r>
                        <a:rPr lang="es-ES" baseline="0" dirty="0" err="1" smtClean="0">
                          <a:solidFill>
                            <a:srgbClr val="FFFF00"/>
                          </a:solidFill>
                        </a:rPr>
                        <a:t>hrs</a:t>
                      </a:r>
                      <a:r>
                        <a:rPr lang="es-ES" baseline="0" dirty="0" smtClean="0">
                          <a:solidFill>
                            <a:srgbClr val="FFFF00"/>
                          </a:solidFill>
                        </a:rPr>
                        <a:t> 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endParaRPr lang="es-ES" baseline="0" dirty="0" smtClean="0">
                        <a:solidFill>
                          <a:srgbClr val="FFFF00"/>
                        </a:solidFill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" baseline="0" dirty="0" smtClean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s-ES" sz="1800" baseline="0" dirty="0" smtClean="0">
                          <a:solidFill>
                            <a:srgbClr val="FFFF00"/>
                          </a:solidFill>
                        </a:rPr>
                        <a:t>PUEDES POSTULAR HASTA EL 20 DE ENERO DEL 2023</a:t>
                      </a:r>
                      <a:endParaRPr lang="es-ES" sz="1800" dirty="0" smtClean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443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ctor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198</TotalTime>
  <Words>433</Words>
  <Application>Microsoft Office PowerPoint</Application>
  <PresentationFormat>Panorámica</PresentationFormat>
  <Paragraphs>56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Sector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Susana Contreras</dc:creator>
  <cp:lastModifiedBy>Gabriela Herrera</cp:lastModifiedBy>
  <cp:revision>10</cp:revision>
  <dcterms:created xsi:type="dcterms:W3CDTF">2022-12-07T19:50:55Z</dcterms:created>
  <dcterms:modified xsi:type="dcterms:W3CDTF">2022-12-12T11:29:17Z</dcterms:modified>
</cp:coreProperties>
</file>